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1"/>
  </p:handoutMasterIdLst>
  <p:sldIdLst>
    <p:sldId id="256" r:id="rId2"/>
    <p:sldId id="268" r:id="rId3"/>
    <p:sldId id="278" r:id="rId4"/>
    <p:sldId id="274" r:id="rId5"/>
    <p:sldId id="273" r:id="rId6"/>
    <p:sldId id="276" r:id="rId7"/>
    <p:sldId id="275" r:id="rId8"/>
    <p:sldId id="277" r:id="rId9"/>
    <p:sldId id="279" r:id="rId10"/>
  </p:sldIdLst>
  <p:sldSz cx="9144000" cy="6858000" type="screen4x3"/>
  <p:notesSz cx="6858000" cy="9926638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0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610" tIns="46305" rIns="92610" bIns="46305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610" tIns="46305" rIns="92610" bIns="46305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1434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9750"/>
            <a:ext cx="29718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610" tIns="46305" rIns="92610" bIns="46305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1434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9429750"/>
            <a:ext cx="29718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610" tIns="46305" rIns="92610" bIns="46305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69AA8B90-4F06-491B-B113-B50BC349FB44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51720080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71600"/>
            <a:ext cx="7848600" cy="1927225"/>
          </a:xfrm>
        </p:spPr>
        <p:txBody>
          <a:bodyPr anchor="b">
            <a:noAutofit/>
          </a:bodyPr>
          <a:lstStyle>
            <a:lvl1pPr>
              <a:defRPr sz="5400" cap="all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505200"/>
            <a:ext cx="6400800" cy="1752600"/>
          </a:xfrm>
        </p:spPr>
        <p:txBody>
          <a:bodyPr/>
          <a:lstStyle>
            <a:lvl1pPr marL="0" indent="0" algn="l">
              <a:buNone/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2D8781-E9D1-4209-B1E9-C31AB0B1C3EC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  <p:cxnSp>
        <p:nvCxnSpPr>
          <p:cNvPr id="8" name="Straight Connector 7"/>
          <p:cNvCxnSpPr/>
          <p:nvPr/>
        </p:nvCxnSpPr>
        <p:spPr>
          <a:xfrm>
            <a:off x="685800" y="3398520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8AE9A6E-906C-48B9-BA98-9B5EC3C6002F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867400"/>
          </a:xfrm>
        </p:spPr>
        <p:txBody>
          <a:bodyPr vert="eaVert" anchor="b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867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7830BF1-29D6-4392-96A5-5B273291EEE5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11C7EF9-9BAE-434A-9B4F-87547FF5A609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2362200"/>
            <a:ext cx="7772400" cy="2200275"/>
          </a:xfrm>
        </p:spPr>
        <p:txBody>
          <a:bodyPr anchor="b">
            <a:normAutofit/>
          </a:bodyPr>
          <a:lstStyle>
            <a:lvl1pPr algn="l">
              <a:defRPr sz="4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626864"/>
            <a:ext cx="77724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E46998E-BF9F-4640-B865-621B794E93F1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  <p:cxnSp>
        <p:nvCxnSpPr>
          <p:cNvPr id="7" name="Straight Connector 6"/>
          <p:cNvCxnSpPr/>
          <p:nvPr/>
        </p:nvCxnSpPr>
        <p:spPr>
          <a:xfrm>
            <a:off x="731520" y="4599432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0352DE-6A07-44AC-8522-206BDEA1BA50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488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lang="en-US" sz="2000" b="0" kern="1200" dirty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488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5010CDF-7C92-4875-B8D4-7BE3BF24F5AC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  <p:cxnSp>
        <p:nvCxnSpPr>
          <p:cNvPr id="11" name="Straight Connector 10"/>
          <p:cNvCxnSpPr/>
          <p:nvPr/>
        </p:nvCxnSpPr>
        <p:spPr>
          <a:xfrm rot="5400000">
            <a:off x="2217817" y="4045823"/>
            <a:ext cx="4709160" cy="794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FA83444-51F0-41AA-A04D-300AF9A77D57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FB0797C-CF55-46AA-85A7-935A8B921ACE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080"/>
            <a:ext cx="2139696" cy="1261872"/>
          </a:xfrm>
        </p:spPr>
        <p:txBody>
          <a:bodyPr anchor="b">
            <a:no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71800" y="792080"/>
            <a:ext cx="5715000" cy="55778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2130552"/>
            <a:ext cx="2139696" cy="42436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5C44E81-69C4-4B5B-BC76-B8B723FBB884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  <p:cxnSp>
        <p:nvCxnSpPr>
          <p:cNvPr id="9" name="Straight Connector 8"/>
          <p:cNvCxnSpPr/>
          <p:nvPr/>
        </p:nvCxnSpPr>
        <p:spPr>
          <a:xfrm rot="5400000">
            <a:off x="-13116" y="3580206"/>
            <a:ext cx="557784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480"/>
            <a:ext cx="2142680" cy="126492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58610" y="838201"/>
            <a:ext cx="5904390" cy="5500456"/>
          </a:xfrm>
          <a:solidFill>
            <a:schemeClr val="bg2"/>
          </a:solidFill>
          <a:ln w="76200">
            <a:solidFill>
              <a:srgbClr val="FFFFFF"/>
            </a:solidFill>
            <a:miter lim="800000"/>
          </a:ln>
          <a:effectLst>
            <a:outerShdw blurRad="50800" dist="12700" dir="5400000" algn="t" rotWithShape="0">
              <a:prstClr val="black">
                <a:alpha val="59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133600"/>
            <a:ext cx="2139696" cy="424281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39A3A4F-503B-46B3-B228-F200404A260E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220786"/>
            <a:ext cx="9144000" cy="2286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876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9144000" cy="3657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18288"/>
            <a:ext cx="28956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29000" y="18288"/>
            <a:ext cx="4114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0000" y="18288"/>
            <a:ext cx="1066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00" b="1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77031E4A-2452-4D03-9EE6-607643B3F893}" type="slidenum">
              <a:rPr lang="en-AU" smtClean="0"/>
              <a:pPr>
                <a:defRPr/>
              </a:pPr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 spc="-1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3716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AU" sz="4800" b="1" dirty="0" smtClean="0"/>
              <a:t>Threats to data &amp; information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0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AU" b="1" dirty="0" smtClean="0"/>
              <a:t>The need to protect info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110000"/>
              </a:lnSpc>
            </a:pPr>
            <a:r>
              <a:rPr lang="en-AU" sz="3200" dirty="0" smtClean="0"/>
              <a:t>Organisations go to great lengths to gather and store data.</a:t>
            </a:r>
          </a:p>
          <a:p>
            <a:pPr eaLnBrk="1" hangingPunct="1">
              <a:lnSpc>
                <a:spcPct val="110000"/>
              </a:lnSpc>
            </a:pPr>
            <a:r>
              <a:rPr lang="en-AU" sz="3200" dirty="0" smtClean="0"/>
              <a:t>The value of the data may vary from being merely </a:t>
            </a:r>
            <a:r>
              <a:rPr lang="en-AU" sz="3200" dirty="0" smtClean="0"/>
              <a:t>useful, </a:t>
            </a:r>
            <a:r>
              <a:rPr lang="en-AU" sz="3200" dirty="0" smtClean="0"/>
              <a:t>to vital to the day-to-day functioning of the organisation.</a:t>
            </a:r>
          </a:p>
          <a:p>
            <a:pPr eaLnBrk="1" hangingPunct="1">
              <a:lnSpc>
                <a:spcPct val="110000"/>
              </a:lnSpc>
            </a:pPr>
            <a:r>
              <a:rPr lang="en-AU" sz="3200" dirty="0" smtClean="0"/>
              <a:t>Often its value depends on how easily it can be replaced, </a:t>
            </a:r>
            <a:r>
              <a:rPr lang="en-AU" sz="3200" dirty="0" smtClean="0"/>
              <a:t>can the organisation function without it, or </a:t>
            </a:r>
            <a:r>
              <a:rPr lang="en-AU" sz="3200" dirty="0" smtClean="0"/>
              <a:t>the affect if others access the data.</a:t>
            </a:r>
          </a:p>
          <a:p>
            <a:pPr eaLnBrk="1" hangingPunct="1">
              <a:lnSpc>
                <a:spcPct val="120000"/>
              </a:lnSpc>
            </a:pPr>
            <a:endParaRPr lang="en-AU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-27384"/>
            <a:ext cx="8229600" cy="1584176"/>
          </a:xfrm>
        </p:spPr>
        <p:txBody>
          <a:bodyPr/>
          <a:lstStyle/>
          <a:p>
            <a:pPr eaLnBrk="1" hangingPunct="1"/>
            <a:r>
              <a:rPr lang="en-AU" b="1" dirty="0" smtClean="0"/>
              <a:t>Consequences of poor security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700808"/>
            <a:ext cx="8229600" cy="4536504"/>
          </a:xfrm>
        </p:spPr>
        <p:txBody>
          <a:bodyPr>
            <a:normAutofit lnSpcReduction="10000"/>
          </a:bodyPr>
          <a:lstStyle/>
          <a:p>
            <a:pPr marL="0" indent="0" eaLnBrk="1" hangingPunct="1">
              <a:buNone/>
            </a:pPr>
            <a:r>
              <a:rPr lang="en-AU" sz="3200" dirty="0" smtClean="0"/>
              <a:t>The main consequences resulting from poor security are:</a:t>
            </a:r>
          </a:p>
          <a:p>
            <a:pPr marL="530225" indent="-354013" eaLnBrk="1" hangingPunct="1"/>
            <a:r>
              <a:rPr lang="en-AU" sz="3200" dirty="0" smtClean="0"/>
              <a:t>Breaches of </a:t>
            </a:r>
            <a:r>
              <a:rPr lang="en-AU" sz="3200" dirty="0" smtClean="0"/>
              <a:t>privacy legislation</a:t>
            </a:r>
            <a:endParaRPr lang="en-AU" sz="3200" dirty="0" smtClean="0"/>
          </a:p>
          <a:p>
            <a:pPr marL="530225" indent="-354013" eaLnBrk="1" hangingPunct="1"/>
            <a:r>
              <a:rPr lang="en-AU" sz="3200" dirty="0" smtClean="0"/>
              <a:t>Loss of intellectual </a:t>
            </a:r>
            <a:r>
              <a:rPr lang="en-AU" sz="3200" dirty="0" smtClean="0"/>
              <a:t>property &amp; competitive advantage</a:t>
            </a:r>
            <a:endParaRPr lang="en-AU" sz="3200" dirty="0" smtClean="0"/>
          </a:p>
          <a:p>
            <a:pPr marL="530225" indent="-354013" eaLnBrk="1" hangingPunct="1"/>
            <a:r>
              <a:rPr lang="en-AU" sz="3200" dirty="0" smtClean="0"/>
              <a:t>Loss of income due to unavailability of information or services</a:t>
            </a:r>
          </a:p>
          <a:p>
            <a:pPr marL="530225" indent="-354013" eaLnBrk="1" hangingPunct="1"/>
            <a:r>
              <a:rPr lang="en-AU" sz="3200" dirty="0" smtClean="0"/>
              <a:t>Loss of public image, resulting in loss of customers</a:t>
            </a:r>
          </a:p>
          <a:p>
            <a:pPr marL="530225" indent="-354013" eaLnBrk="1" hangingPunct="1"/>
            <a:endParaRPr lang="en-AU" sz="3200" dirty="0" smtClean="0"/>
          </a:p>
          <a:p>
            <a:pPr marL="0" indent="0" eaLnBrk="1" hangingPunct="1">
              <a:buNone/>
            </a:pPr>
            <a:endParaRPr lang="en-AU" dirty="0" smtClean="0"/>
          </a:p>
          <a:p>
            <a:pPr marL="0" indent="0" eaLnBrk="1" hangingPunct="1">
              <a:buNone/>
            </a:pPr>
            <a:endParaRPr lang="en-AU" dirty="0" smtClean="0"/>
          </a:p>
          <a:p>
            <a:pPr marL="0" indent="0" eaLnBrk="1" hangingPunct="1">
              <a:buNone/>
            </a:pPr>
            <a:endParaRPr lang="en-AU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16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AU" b="1" dirty="0" smtClean="0"/>
              <a:t>What is Security?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110000"/>
              </a:lnSpc>
            </a:pPr>
            <a:r>
              <a:rPr lang="en-AU" sz="3200" dirty="0" smtClean="0"/>
              <a:t>Any measures that organisations take to minimize potential loss of data</a:t>
            </a:r>
            <a:r>
              <a:rPr lang="en-AU" sz="3200" dirty="0" smtClean="0"/>
              <a:t>.</a:t>
            </a:r>
          </a:p>
          <a:p>
            <a:pPr eaLnBrk="1" hangingPunct="1">
              <a:lnSpc>
                <a:spcPct val="110000"/>
              </a:lnSpc>
            </a:pPr>
            <a:r>
              <a:rPr lang="en-AU" sz="3200" dirty="0" smtClean="0"/>
              <a:t>Data and information can be damaged, destroyed, stolen, copied or deleted in multiple ways, many of which are avoidable.</a:t>
            </a:r>
            <a:endParaRPr lang="en-AU" sz="3200" dirty="0" smtClean="0"/>
          </a:p>
          <a:p>
            <a:pPr eaLnBrk="1" hangingPunct="1">
              <a:lnSpc>
                <a:spcPct val="110000"/>
              </a:lnSpc>
            </a:pPr>
            <a:r>
              <a:rPr lang="en-AU" sz="3200" dirty="0" smtClean="0"/>
              <a:t>Security needs to minimize </a:t>
            </a:r>
            <a:r>
              <a:rPr lang="en-AU" sz="3200" dirty="0" smtClean="0"/>
              <a:t>any threats whether they are deliberate, accidental </a:t>
            </a:r>
            <a:r>
              <a:rPr lang="en-AU" sz="3200" dirty="0" smtClean="0"/>
              <a:t>and </a:t>
            </a:r>
            <a:r>
              <a:rPr lang="en-AU" sz="3200" dirty="0" smtClean="0"/>
              <a:t>technical and event-based</a:t>
            </a:r>
            <a:r>
              <a:rPr lang="en-AU" sz="3200" dirty="0" smtClean="0"/>
              <a:t>.</a:t>
            </a:r>
            <a:endParaRPr lang="en-AU" sz="3200" dirty="0" smtClean="0"/>
          </a:p>
          <a:p>
            <a:pPr eaLnBrk="1" hangingPunct="1">
              <a:lnSpc>
                <a:spcPct val="120000"/>
              </a:lnSpc>
            </a:pPr>
            <a:endParaRPr lang="en-AU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AU" b="1" smtClean="0"/>
              <a:t>Security Procedures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eaLnBrk="1" hangingPunct="1"/>
            <a:r>
              <a:rPr lang="en-AU" sz="3200" dirty="0" smtClean="0"/>
              <a:t>Organisations require policies to define how an information system should store, communicate &amp; dispose of data.</a:t>
            </a:r>
          </a:p>
          <a:p>
            <a:pPr eaLnBrk="1" hangingPunct="1"/>
            <a:r>
              <a:rPr lang="en-AU" sz="3200" dirty="0" smtClean="0"/>
              <a:t>The policy should outline the procedures to be followed as well as the techniques </a:t>
            </a:r>
            <a:r>
              <a:rPr lang="en-AU" sz="3200" dirty="0" smtClean="0"/>
              <a:t>required (physical &amp; software controls).</a:t>
            </a:r>
            <a:endParaRPr lang="en-AU" sz="3200" dirty="0" smtClean="0"/>
          </a:p>
          <a:p>
            <a:pPr eaLnBrk="1" hangingPunct="1"/>
            <a:r>
              <a:rPr lang="en-AU" sz="3200" dirty="0" smtClean="0"/>
              <a:t>The techniques should be chosen with the efficiency and effectiveness of the info system in mind</a:t>
            </a:r>
            <a:r>
              <a:rPr lang="en-AU" sz="3200" dirty="0" smtClean="0"/>
              <a:t>.</a:t>
            </a:r>
            <a:endParaRPr lang="en-AU" sz="3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46646"/>
            <a:ext cx="8229600" cy="850106"/>
          </a:xfrm>
        </p:spPr>
        <p:txBody>
          <a:bodyPr/>
          <a:lstStyle/>
          <a:p>
            <a:pPr eaLnBrk="1" hangingPunct="1"/>
            <a:r>
              <a:rPr lang="en-AU" b="1" dirty="0" smtClean="0"/>
              <a:t>Accidental Threats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124744"/>
            <a:ext cx="8229600" cy="5472608"/>
          </a:xfrm>
        </p:spPr>
        <p:txBody>
          <a:bodyPr>
            <a:normAutofit/>
          </a:bodyPr>
          <a:lstStyle/>
          <a:p>
            <a:pPr marL="0" indent="0" eaLnBrk="1" hangingPunct="1">
              <a:buNone/>
            </a:pPr>
            <a:r>
              <a:rPr lang="en-AU" sz="2800" dirty="0" smtClean="0"/>
              <a:t>Usually occurs when authorised users cause damage because they are unaware of the effect of what they are doing or they lack training. </a:t>
            </a:r>
          </a:p>
          <a:p>
            <a:pPr marL="0" indent="0" eaLnBrk="1" hangingPunct="1">
              <a:buNone/>
            </a:pPr>
            <a:r>
              <a:rPr lang="en-AU" sz="2800" dirty="0" smtClean="0"/>
              <a:t>Problems also occur when proper policies and procedures are not in place, or are not followed correctly.</a:t>
            </a:r>
          </a:p>
          <a:p>
            <a:pPr marL="0" indent="0" eaLnBrk="1" hangingPunct="1">
              <a:buNone/>
            </a:pPr>
            <a:r>
              <a:rPr lang="en-AU" sz="2800" dirty="0" smtClean="0"/>
              <a:t>Many programs try to limit this damage through the use of dialogue boxes to confirm particular actions should be completed</a:t>
            </a:r>
            <a:r>
              <a:rPr lang="en-AU" sz="2800" dirty="0" smtClean="0"/>
              <a:t>.</a:t>
            </a:r>
          </a:p>
          <a:p>
            <a:pPr marL="0" indent="0" eaLnBrk="1" hangingPunct="1">
              <a:buNone/>
            </a:pPr>
            <a:r>
              <a:rPr lang="en-AU" sz="2800" dirty="0" smtClean="0"/>
              <a:t>Examples include user error, poorly managed backups, lost data storage devices and unsafe internet usage.</a:t>
            </a:r>
            <a:endParaRPr lang="en-AU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46646"/>
            <a:ext cx="8229600" cy="850106"/>
          </a:xfrm>
        </p:spPr>
        <p:txBody>
          <a:bodyPr/>
          <a:lstStyle/>
          <a:p>
            <a:pPr eaLnBrk="1" hangingPunct="1"/>
            <a:r>
              <a:rPr lang="en-AU" b="1" dirty="0" smtClean="0"/>
              <a:t>Deliberate Threats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268760"/>
            <a:ext cx="8229600" cy="5256584"/>
          </a:xfrm>
        </p:spPr>
        <p:txBody>
          <a:bodyPr>
            <a:noAutofit/>
          </a:bodyPr>
          <a:lstStyle/>
          <a:p>
            <a:pPr marL="355600" indent="-355600"/>
            <a:r>
              <a:rPr lang="en-AU" sz="2800" dirty="0" smtClean="0"/>
              <a:t>Usually occurs due to unauthorised access to the </a:t>
            </a:r>
            <a:r>
              <a:rPr lang="en-AU" sz="2800" dirty="0" smtClean="0"/>
              <a:t>network/system by groups or individuals seeking commercial gain, promoting causes or just being mischievous.</a:t>
            </a:r>
          </a:p>
          <a:p>
            <a:pPr marL="355600" indent="-355600"/>
            <a:r>
              <a:rPr lang="en-AU" sz="2800" dirty="0" smtClean="0"/>
              <a:t>It is tempting because data can be accessed remotely with little effort or risk of being detected.</a:t>
            </a:r>
            <a:endParaRPr lang="en-AU" sz="2800" dirty="0" smtClean="0"/>
          </a:p>
          <a:p>
            <a:pPr marL="355600" indent="-355600"/>
            <a:r>
              <a:rPr lang="en-AU" sz="2800" dirty="0" smtClean="0"/>
              <a:t>Examples include: computer viruses, hacking </a:t>
            </a:r>
            <a:r>
              <a:rPr lang="en-AU" sz="2800" dirty="0" smtClean="0"/>
              <a:t>or </a:t>
            </a:r>
            <a:r>
              <a:rPr lang="en-AU" sz="2800" dirty="0" smtClean="0"/>
              <a:t>cracking, information or identity theft, vandalism or theft of equipment, espionage or fraudsters.</a:t>
            </a:r>
            <a:endParaRPr lang="en-AU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32656"/>
            <a:ext cx="8229600" cy="850106"/>
          </a:xfrm>
        </p:spPr>
        <p:txBody>
          <a:bodyPr/>
          <a:lstStyle/>
          <a:p>
            <a:pPr eaLnBrk="1" hangingPunct="1"/>
            <a:r>
              <a:rPr lang="en-AU" b="1" dirty="0" smtClean="0"/>
              <a:t>Technical </a:t>
            </a:r>
            <a:r>
              <a:rPr lang="en-AU" b="1" dirty="0" smtClean="0"/>
              <a:t>threats</a:t>
            </a:r>
            <a:endParaRPr lang="en-AU" b="1" dirty="0" smtClean="0"/>
          </a:p>
        </p:txBody>
      </p:sp>
      <p:sp>
        <p:nvSpPr>
          <p:cNvPr id="16387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268760"/>
            <a:ext cx="8229600" cy="5256584"/>
          </a:xfrm>
        </p:spPr>
        <p:txBody>
          <a:bodyPr>
            <a:normAutofit fontScale="92500" lnSpcReduction="20000"/>
          </a:bodyPr>
          <a:lstStyle/>
          <a:p>
            <a:pPr marL="0" indent="0" eaLnBrk="1" hangingPunct="1">
              <a:spcBef>
                <a:spcPts val="1200"/>
              </a:spcBef>
              <a:buNone/>
            </a:pPr>
            <a:r>
              <a:rPr lang="en-AU" sz="3600" dirty="0" smtClean="0"/>
              <a:t>Hardware or Software that stop working or fail to work as they should can cause problems such as loss of data, corrupt data or data that cannot be accessed.</a:t>
            </a:r>
          </a:p>
          <a:p>
            <a:pPr marL="0" indent="0" eaLnBrk="1" hangingPunct="1">
              <a:spcBef>
                <a:spcPts val="1200"/>
              </a:spcBef>
              <a:buNone/>
            </a:pPr>
            <a:r>
              <a:rPr lang="en-AU" sz="3600" dirty="0" smtClean="0"/>
              <a:t>These failures can be caused by:</a:t>
            </a:r>
          </a:p>
          <a:p>
            <a:pPr marL="633413" indent="-279400" eaLnBrk="1" hangingPunct="1">
              <a:spcBef>
                <a:spcPts val="1200"/>
              </a:spcBef>
            </a:pPr>
            <a:r>
              <a:rPr lang="en-AU" sz="3600" dirty="0" smtClean="0"/>
              <a:t>Equipment failure or improperly configured equipment.</a:t>
            </a:r>
          </a:p>
          <a:p>
            <a:pPr marL="633413" indent="-279400" eaLnBrk="1" hangingPunct="1">
              <a:spcBef>
                <a:spcPts val="1200"/>
              </a:spcBef>
            </a:pPr>
            <a:r>
              <a:rPr lang="en-AU" sz="3600" dirty="0" smtClean="0"/>
              <a:t>Software failure or bugs</a:t>
            </a:r>
            <a:endParaRPr lang="en-AU" sz="3600" dirty="0" smtClean="0"/>
          </a:p>
          <a:p>
            <a:pPr marL="633413" indent="-279400" eaLnBrk="1" hangingPunct="1">
              <a:spcBef>
                <a:spcPts val="1200"/>
              </a:spcBef>
            </a:pPr>
            <a:r>
              <a:rPr lang="en-AU" sz="3600" dirty="0" smtClean="0"/>
              <a:t>Variations in electricity flows</a:t>
            </a:r>
          </a:p>
          <a:p>
            <a:pPr marL="633413" indent="-279400" eaLnBrk="1" hangingPunct="1">
              <a:spcBef>
                <a:spcPts val="1200"/>
              </a:spcBef>
            </a:pPr>
            <a:r>
              <a:rPr lang="en-AU" sz="3600" dirty="0" smtClean="0"/>
              <a:t>Malware infections</a:t>
            </a:r>
            <a:endParaRPr lang="en-AU" sz="3600" dirty="0" smtClean="0"/>
          </a:p>
          <a:p>
            <a:pPr marL="0" indent="0" eaLnBrk="1" hangingPunct="1">
              <a:buNone/>
            </a:pPr>
            <a:endParaRPr lang="en-AU" dirty="0" smtClean="0"/>
          </a:p>
          <a:p>
            <a:pPr marL="0" indent="0" eaLnBrk="1" hangingPunct="1">
              <a:buNone/>
            </a:pPr>
            <a:endParaRPr lang="en-AU" dirty="0" smtClean="0"/>
          </a:p>
          <a:p>
            <a:pPr marL="0" indent="0" eaLnBrk="1" hangingPunct="1">
              <a:buNone/>
            </a:pPr>
            <a:endParaRPr lang="en-AU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16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163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32656"/>
            <a:ext cx="8229600" cy="850106"/>
          </a:xfrm>
        </p:spPr>
        <p:txBody>
          <a:bodyPr/>
          <a:lstStyle/>
          <a:p>
            <a:pPr eaLnBrk="1" hangingPunct="1"/>
            <a:r>
              <a:rPr lang="en-AU" b="1" dirty="0" smtClean="0"/>
              <a:t>Event-based </a:t>
            </a:r>
            <a:r>
              <a:rPr lang="en-AU" b="1" dirty="0" smtClean="0"/>
              <a:t>threats</a:t>
            </a:r>
            <a:endParaRPr lang="en-AU" b="1" dirty="0" smtClean="0"/>
          </a:p>
        </p:txBody>
      </p:sp>
      <p:sp>
        <p:nvSpPr>
          <p:cNvPr id="16387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268760"/>
            <a:ext cx="8229600" cy="5256584"/>
          </a:xfrm>
        </p:spPr>
        <p:txBody>
          <a:bodyPr>
            <a:normAutofit/>
          </a:bodyPr>
          <a:lstStyle/>
          <a:p>
            <a:pPr marL="0" indent="0" eaLnBrk="1" hangingPunct="1">
              <a:spcBef>
                <a:spcPts val="1200"/>
              </a:spcBef>
              <a:buNone/>
            </a:pPr>
            <a:r>
              <a:rPr lang="en-AU" sz="3600" dirty="0" smtClean="0"/>
              <a:t>Natural or man-made events can threaten an organisation’s data and infrastructure.</a:t>
            </a:r>
            <a:endParaRPr lang="en-AU" sz="3600" dirty="0" smtClean="0"/>
          </a:p>
          <a:p>
            <a:pPr marL="0" indent="0" eaLnBrk="1" hangingPunct="1">
              <a:spcBef>
                <a:spcPts val="1200"/>
              </a:spcBef>
              <a:buNone/>
            </a:pPr>
            <a:r>
              <a:rPr lang="en-AU" sz="3600" dirty="0" smtClean="0"/>
              <a:t>These </a:t>
            </a:r>
            <a:r>
              <a:rPr lang="en-AU" sz="3600" dirty="0" smtClean="0"/>
              <a:t>threats </a:t>
            </a:r>
            <a:r>
              <a:rPr lang="en-AU" sz="3600" dirty="0" smtClean="0"/>
              <a:t>can be caused by:</a:t>
            </a:r>
          </a:p>
          <a:p>
            <a:pPr marL="633413" indent="-279400" eaLnBrk="1" hangingPunct="1">
              <a:spcBef>
                <a:spcPts val="1200"/>
              </a:spcBef>
            </a:pPr>
            <a:r>
              <a:rPr lang="en-AU" sz="3600" dirty="0" smtClean="0"/>
              <a:t>Natural disasters (fire, flood, storms)</a:t>
            </a:r>
          </a:p>
          <a:p>
            <a:pPr marL="633413" indent="-279400" eaLnBrk="1" hangingPunct="1">
              <a:spcBef>
                <a:spcPts val="1200"/>
              </a:spcBef>
            </a:pPr>
            <a:r>
              <a:rPr lang="en-AU" sz="3600" dirty="0" smtClean="0"/>
              <a:t>Man-made events (terrorism, wars, riots or civil unrest)</a:t>
            </a:r>
          </a:p>
          <a:p>
            <a:pPr marL="633413" indent="-279400" eaLnBrk="1" hangingPunct="1">
              <a:spcBef>
                <a:spcPts val="1200"/>
              </a:spcBef>
            </a:pPr>
            <a:endParaRPr lang="en-AU" sz="3600" dirty="0" smtClean="0"/>
          </a:p>
          <a:p>
            <a:pPr marL="0" indent="0" eaLnBrk="1" hangingPunct="1">
              <a:buNone/>
            </a:pPr>
            <a:endParaRPr lang="en-AU" dirty="0" smtClean="0"/>
          </a:p>
          <a:p>
            <a:pPr marL="0" indent="0" eaLnBrk="1" hangingPunct="1">
              <a:buNone/>
            </a:pPr>
            <a:endParaRPr lang="en-AU" dirty="0" smtClean="0"/>
          </a:p>
          <a:p>
            <a:pPr marL="0" indent="0" eaLnBrk="1" hangingPunct="1">
              <a:buNone/>
            </a:pPr>
            <a:endParaRPr lang="en-AU" dirty="0" smtClean="0"/>
          </a:p>
        </p:txBody>
      </p:sp>
    </p:spTree>
    <p:extLst>
      <p:ext uri="{BB962C8B-B14F-4D97-AF65-F5344CB8AC3E}">
        <p14:creationId xmlns:p14="http://schemas.microsoft.com/office/powerpoint/2010/main" val="41155894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larity">
  <a:themeElements>
    <a:clrScheme name="Clarity">
      <a:dk1>
        <a:srgbClr val="292934"/>
      </a:dk1>
      <a:lt1>
        <a:srgbClr val="FFFFFF"/>
      </a:lt1>
      <a:dk2>
        <a:srgbClr val="D2533C"/>
      </a:dk2>
      <a:lt2>
        <a:srgbClr val="F3F2DC"/>
      </a:lt2>
      <a:accent1>
        <a:srgbClr val="93A299"/>
      </a:accent1>
      <a:accent2>
        <a:srgbClr val="AD8F67"/>
      </a:accent2>
      <a:accent3>
        <a:srgbClr val="726056"/>
      </a:accent3>
      <a:accent4>
        <a:srgbClr val="4C5A6A"/>
      </a:accent4>
      <a:accent5>
        <a:srgbClr val="808DA0"/>
      </a:accent5>
      <a:accent6>
        <a:srgbClr val="79463D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larity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86000"/>
                <a:satMod val="140000"/>
              </a:schemeClr>
            </a:gs>
            <a:gs pos="45000">
              <a:schemeClr val="phClr">
                <a:tint val="48000"/>
                <a:satMod val="150000"/>
              </a:schemeClr>
            </a:gs>
            <a:gs pos="100000">
              <a:schemeClr val="phClr">
                <a:tint val="28000"/>
                <a:satMod val="16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70000"/>
                <a:satMod val="150000"/>
              </a:schemeClr>
            </a:gs>
            <a:gs pos="34000">
              <a:schemeClr val="phClr">
                <a:shade val="70000"/>
                <a:satMod val="140000"/>
              </a:schemeClr>
            </a:gs>
            <a:gs pos="70000">
              <a:schemeClr val="phClr">
                <a:tint val="100000"/>
                <a:shade val="90000"/>
                <a:satMod val="140000"/>
              </a:schemeClr>
            </a:gs>
            <a:gs pos="100000">
              <a:schemeClr val="phClr">
                <a:tint val="100000"/>
                <a:shade val="100000"/>
                <a:sat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6425" cap="flat" cmpd="sng" algn="ctr">
          <a:solidFill>
            <a:schemeClr val="phClr"/>
          </a:solidFill>
          <a:prstDash val="solid"/>
        </a:ln>
        <a:ln w="444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hade val="3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atMod val="180000"/>
              </a:schemeClr>
            </a:gs>
            <a:gs pos="40000">
              <a:schemeClr val="phClr">
                <a:tint val="95000"/>
                <a:shade val="85000"/>
                <a:satMod val="150000"/>
              </a:schemeClr>
            </a:gs>
            <a:gs pos="100000">
              <a:schemeClr val="phClr">
                <a:shade val="45000"/>
                <a:satMod val="2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55000"/>
              </a:schemeClr>
              <a:schemeClr val="phClr">
                <a:tint val="97000"/>
                <a:satMod val="95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Clarity</Template>
  <TotalTime>268</TotalTime>
  <Words>482</Words>
  <Application>Microsoft Office PowerPoint</Application>
  <PresentationFormat>On-screen Show (4:3)</PresentationFormat>
  <Paragraphs>45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Clarity</vt:lpstr>
      <vt:lpstr>Threats to data &amp; information</vt:lpstr>
      <vt:lpstr>The need to protect info</vt:lpstr>
      <vt:lpstr>Consequences of poor security</vt:lpstr>
      <vt:lpstr>What is Security?</vt:lpstr>
      <vt:lpstr>Security Procedures</vt:lpstr>
      <vt:lpstr>Accidental Threats</vt:lpstr>
      <vt:lpstr>Deliberate Threats</vt:lpstr>
      <vt:lpstr>Technical threats</vt:lpstr>
      <vt:lpstr>Event-based threats</vt:lpstr>
    </vt:vector>
  </TitlesOfParts>
  <Company>Department of Education and Training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Security, Security Procedures</dc:title>
  <dc:creator>Kelvin Baird</dc:creator>
  <cp:lastModifiedBy>Simon Peck</cp:lastModifiedBy>
  <cp:revision>27</cp:revision>
  <dcterms:created xsi:type="dcterms:W3CDTF">2007-07-11T03:26:59Z</dcterms:created>
  <dcterms:modified xsi:type="dcterms:W3CDTF">2016-06-30T00:40:18Z</dcterms:modified>
</cp:coreProperties>
</file>

<file path=docProps/thumbnail.jpeg>
</file>